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64" r:id="rId2"/>
    <p:sldMasterId id="2147483679" r:id="rId3"/>
  </p:sldMasterIdLst>
  <p:sldIdLst>
    <p:sldId id="304" r:id="rId4"/>
  </p:sldIdLst>
  <p:sldSz cx="38404800" cy="32004000"/>
  <p:notesSz cx="6858000" cy="9144000"/>
  <p:defaultTextStyle>
    <a:defPPr>
      <a:defRPr lang="en-US"/>
    </a:defPPr>
    <a:lvl1pPr marL="0" algn="l" defTabSz="3642803" rtl="0" eaLnBrk="1" latinLnBrk="0" hangingPunct="1">
      <a:defRPr sz="7171" kern="1200">
        <a:solidFill>
          <a:schemeClr val="tx1"/>
        </a:solidFill>
        <a:latin typeface="+mn-lt"/>
        <a:ea typeface="+mn-ea"/>
        <a:cs typeface="+mn-cs"/>
      </a:defRPr>
    </a:lvl1pPr>
    <a:lvl2pPr marL="1821402" algn="l" defTabSz="3642803" rtl="0" eaLnBrk="1" latinLnBrk="0" hangingPunct="1">
      <a:defRPr sz="7171" kern="1200">
        <a:solidFill>
          <a:schemeClr val="tx1"/>
        </a:solidFill>
        <a:latin typeface="+mn-lt"/>
        <a:ea typeface="+mn-ea"/>
        <a:cs typeface="+mn-cs"/>
      </a:defRPr>
    </a:lvl2pPr>
    <a:lvl3pPr marL="3642803" algn="l" defTabSz="3642803" rtl="0" eaLnBrk="1" latinLnBrk="0" hangingPunct="1">
      <a:defRPr sz="7171" kern="1200">
        <a:solidFill>
          <a:schemeClr val="tx1"/>
        </a:solidFill>
        <a:latin typeface="+mn-lt"/>
        <a:ea typeface="+mn-ea"/>
        <a:cs typeface="+mn-cs"/>
      </a:defRPr>
    </a:lvl3pPr>
    <a:lvl4pPr marL="5464204" algn="l" defTabSz="3642803" rtl="0" eaLnBrk="1" latinLnBrk="0" hangingPunct="1">
      <a:defRPr sz="7171" kern="1200">
        <a:solidFill>
          <a:schemeClr val="tx1"/>
        </a:solidFill>
        <a:latin typeface="+mn-lt"/>
        <a:ea typeface="+mn-ea"/>
        <a:cs typeface="+mn-cs"/>
      </a:defRPr>
    </a:lvl4pPr>
    <a:lvl5pPr marL="7285605" algn="l" defTabSz="3642803" rtl="0" eaLnBrk="1" latinLnBrk="0" hangingPunct="1">
      <a:defRPr sz="7171" kern="1200">
        <a:solidFill>
          <a:schemeClr val="tx1"/>
        </a:solidFill>
        <a:latin typeface="+mn-lt"/>
        <a:ea typeface="+mn-ea"/>
        <a:cs typeface="+mn-cs"/>
      </a:defRPr>
    </a:lvl5pPr>
    <a:lvl6pPr marL="9107007" algn="l" defTabSz="3642803" rtl="0" eaLnBrk="1" latinLnBrk="0" hangingPunct="1">
      <a:defRPr sz="7171" kern="1200">
        <a:solidFill>
          <a:schemeClr val="tx1"/>
        </a:solidFill>
        <a:latin typeface="+mn-lt"/>
        <a:ea typeface="+mn-ea"/>
        <a:cs typeface="+mn-cs"/>
      </a:defRPr>
    </a:lvl6pPr>
    <a:lvl7pPr marL="10928409" algn="l" defTabSz="3642803" rtl="0" eaLnBrk="1" latinLnBrk="0" hangingPunct="1">
      <a:defRPr sz="7171" kern="1200">
        <a:solidFill>
          <a:schemeClr val="tx1"/>
        </a:solidFill>
        <a:latin typeface="+mn-lt"/>
        <a:ea typeface="+mn-ea"/>
        <a:cs typeface="+mn-cs"/>
      </a:defRPr>
    </a:lvl7pPr>
    <a:lvl8pPr marL="12749810" algn="l" defTabSz="3642803" rtl="0" eaLnBrk="1" latinLnBrk="0" hangingPunct="1">
      <a:defRPr sz="7171" kern="1200">
        <a:solidFill>
          <a:schemeClr val="tx1"/>
        </a:solidFill>
        <a:latin typeface="+mn-lt"/>
        <a:ea typeface="+mn-ea"/>
        <a:cs typeface="+mn-cs"/>
      </a:defRPr>
    </a:lvl8pPr>
    <a:lvl9pPr marL="14571211" algn="l" defTabSz="3642803" rtl="0" eaLnBrk="1" latinLnBrk="0" hangingPunct="1">
      <a:defRPr sz="717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425F4F-9844-4E12-94C6-78C81F786A63}">
          <p14:sldIdLst/>
        </p14:section>
        <p14:section name="Untitled Section" id="{898379DE-F5B0-4E6B-9719-A39A424CE8FB}">
          <p14:sldIdLst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6FA2"/>
    <a:srgbClr val="01778B"/>
    <a:srgbClr val="C68686"/>
    <a:srgbClr val="BD999B"/>
    <a:srgbClr val="B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63" autoAdjust="0"/>
    <p:restoredTop sz="94678"/>
  </p:normalViewPr>
  <p:slideViewPr>
    <p:cSldViewPr snapToGrid="0" snapToObjects="1" showGuides="1">
      <p:cViewPr varScale="1">
        <p:scale>
          <a:sx n="18" d="100"/>
          <a:sy n="18" d="100"/>
        </p:scale>
        <p:origin x="1344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184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33600"/>
            <a:ext cx="12386548" cy="746760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4607991"/>
            <a:ext cx="19442430" cy="22743583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601200"/>
            <a:ext cx="12386548" cy="17787411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8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33600"/>
            <a:ext cx="12386548" cy="746760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4607991"/>
            <a:ext cx="19442430" cy="22743583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601200"/>
            <a:ext cx="12386548" cy="17787411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49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487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1703917"/>
            <a:ext cx="8281035" cy="271219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1703917"/>
            <a:ext cx="24363045" cy="271219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099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6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COLUMN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5237694"/>
            <a:ext cx="32644080" cy="11142133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6809511"/>
            <a:ext cx="28803600" cy="7726889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2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987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7978784"/>
            <a:ext cx="33124140" cy="13312773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1417501"/>
            <a:ext cx="33124140" cy="7000873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49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8519583"/>
            <a:ext cx="16322040" cy="20306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8519583"/>
            <a:ext cx="16322040" cy="20306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009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703924"/>
            <a:ext cx="33124140" cy="6185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7845427"/>
            <a:ext cx="16247028" cy="3844923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1690350"/>
            <a:ext cx="16247028" cy="17194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7845427"/>
            <a:ext cx="16327042" cy="3844923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1690350"/>
            <a:ext cx="16327042" cy="17194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3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65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44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783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666724" rtl="0" eaLnBrk="1" latinLnBrk="0" hangingPunct="1">
        <a:lnSpc>
          <a:spcPct val="90000"/>
        </a:lnSpc>
        <a:spcBef>
          <a:spcPct val="0"/>
        </a:spcBef>
        <a:buNone/>
        <a:defRPr sz="320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6681" indent="-166681" algn="l" defTabSz="666724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00042" indent="-166681" algn="l" defTabSz="666724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833404" indent="-166681" algn="l" defTabSz="666724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459" kern="1200">
          <a:solidFill>
            <a:schemeClr val="tx1"/>
          </a:solidFill>
          <a:latin typeface="+mn-lt"/>
          <a:ea typeface="+mn-ea"/>
          <a:cs typeface="+mn-cs"/>
        </a:defRPr>
      </a:lvl3pPr>
      <a:lvl4pPr marL="1166766" indent="-166681" algn="l" defTabSz="666724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13" kern="1200">
          <a:solidFill>
            <a:schemeClr val="tx1"/>
          </a:solidFill>
          <a:latin typeface="+mn-lt"/>
          <a:ea typeface="+mn-ea"/>
          <a:cs typeface="+mn-cs"/>
        </a:defRPr>
      </a:lvl4pPr>
      <a:lvl5pPr marL="1500127" indent="-166681" algn="l" defTabSz="666724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13" kern="1200">
          <a:solidFill>
            <a:schemeClr val="tx1"/>
          </a:solidFill>
          <a:latin typeface="+mn-lt"/>
          <a:ea typeface="+mn-ea"/>
          <a:cs typeface="+mn-cs"/>
        </a:defRPr>
      </a:lvl5pPr>
      <a:lvl6pPr marL="1833489" indent="-166681" algn="l" defTabSz="666724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13" kern="1200">
          <a:solidFill>
            <a:schemeClr val="tx1"/>
          </a:solidFill>
          <a:latin typeface="+mn-lt"/>
          <a:ea typeface="+mn-ea"/>
          <a:cs typeface="+mn-cs"/>
        </a:defRPr>
      </a:lvl6pPr>
      <a:lvl7pPr marL="2166851" indent="-166681" algn="l" defTabSz="666724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13" kern="1200">
          <a:solidFill>
            <a:schemeClr val="tx1"/>
          </a:solidFill>
          <a:latin typeface="+mn-lt"/>
          <a:ea typeface="+mn-ea"/>
          <a:cs typeface="+mn-cs"/>
        </a:defRPr>
      </a:lvl7pPr>
      <a:lvl8pPr marL="2500213" indent="-166681" algn="l" defTabSz="666724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13" kern="1200">
          <a:solidFill>
            <a:schemeClr val="tx1"/>
          </a:solidFill>
          <a:latin typeface="+mn-lt"/>
          <a:ea typeface="+mn-ea"/>
          <a:cs typeface="+mn-cs"/>
        </a:defRPr>
      </a:lvl8pPr>
      <a:lvl9pPr marL="2833574" indent="-166681" algn="l" defTabSz="666724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66724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1pPr>
      <a:lvl2pPr marL="333362" algn="l" defTabSz="666724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2pPr>
      <a:lvl3pPr marL="666724" algn="l" defTabSz="666724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3pPr>
      <a:lvl4pPr marL="1000085" algn="l" defTabSz="666724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4pPr>
      <a:lvl5pPr marL="1333447" algn="l" defTabSz="666724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5pPr>
      <a:lvl6pPr marL="1666809" algn="l" defTabSz="666724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6pPr>
      <a:lvl7pPr marL="2000170" algn="l" defTabSz="666724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7pPr>
      <a:lvl8pPr marL="2333531" algn="l" defTabSz="666724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8pPr>
      <a:lvl9pPr marL="2666893" algn="l" defTabSz="666724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648" userDrawn="1">
          <p15:clr>
            <a:srgbClr val="F26B43"/>
          </p15:clr>
        </p15:guide>
        <p15:guide id="3" pos="972" userDrawn="1">
          <p15:clr>
            <a:srgbClr val="F26B43"/>
          </p15:clr>
        </p15:guide>
        <p15:guide id="4" pos="5634" userDrawn="1">
          <p15:clr>
            <a:srgbClr val="F26B43"/>
          </p15:clr>
        </p15:guide>
        <p15:guide id="5" pos="6498" userDrawn="1">
          <p15:clr>
            <a:srgbClr val="F26B43"/>
          </p15:clr>
        </p15:guide>
        <p15:guide id="6" pos="6822" userDrawn="1">
          <p15:clr>
            <a:srgbClr val="F26B43"/>
          </p15:clr>
        </p15:guide>
        <p15:guide id="7" pos="11484" userDrawn="1">
          <p15:clr>
            <a:srgbClr val="F26B43"/>
          </p15:clr>
        </p15:guide>
        <p15:guide id="8" pos="5958" userDrawn="1">
          <p15:clr>
            <a:srgbClr val="F26B43"/>
          </p15:clr>
        </p15:guide>
        <p15:guide id="9" pos="11826" userDrawn="1">
          <p15:clr>
            <a:srgbClr val="F26B43"/>
          </p15:clr>
        </p15:guide>
        <p15:guide id="10" pos="12366" userDrawn="1">
          <p15:clr>
            <a:srgbClr val="F26B43"/>
          </p15:clr>
        </p15:guide>
        <p15:guide id="11" pos="12690" userDrawn="1">
          <p15:clr>
            <a:srgbClr val="F26B43"/>
          </p15:clr>
        </p15:guide>
        <p15:guide id="12" pos="17352" userDrawn="1">
          <p15:clr>
            <a:srgbClr val="F26B43"/>
          </p15:clr>
        </p15:guide>
        <p15:guide id="13" pos="17676" userDrawn="1">
          <p15:clr>
            <a:srgbClr val="F26B43"/>
          </p15:clr>
        </p15:guide>
        <p15:guide id="14" pos="18216" userDrawn="1">
          <p15:clr>
            <a:srgbClr val="F26B43"/>
          </p15:clr>
        </p15:guide>
        <p15:guide id="15" pos="18540" userDrawn="1">
          <p15:clr>
            <a:srgbClr val="F26B43"/>
          </p15:clr>
        </p15:guide>
        <p15:guide id="16" pos="23220" userDrawn="1">
          <p15:clr>
            <a:srgbClr val="F26B43"/>
          </p15:clr>
        </p15:guide>
        <p15:guide id="17" pos="23544" userDrawn="1">
          <p15:clr>
            <a:srgbClr val="F26B43"/>
          </p15:clr>
        </p15:guide>
        <p15:guide id="18" orient="horz" pos="960" userDrawn="1">
          <p15:clr>
            <a:srgbClr val="F26B43"/>
          </p15:clr>
        </p15:guide>
        <p15:guide id="19" orient="horz" pos="3600" userDrawn="1">
          <p15:clr>
            <a:srgbClr val="F26B43"/>
          </p15:clr>
        </p15:guide>
        <p15:guide id="20" orient="horz" pos="3360" userDrawn="1">
          <p15:clr>
            <a:srgbClr val="F26B43"/>
          </p15:clr>
        </p15:guide>
        <p15:guide id="21" orient="horz" pos="4320" userDrawn="1">
          <p15:clr>
            <a:srgbClr val="F26B43"/>
          </p15:clr>
        </p15:guide>
        <p15:guide id="22" orient="horz" pos="4560" userDrawn="1">
          <p15:clr>
            <a:srgbClr val="F26B43"/>
          </p15:clr>
        </p15:guide>
        <p15:guide id="23" orient="horz" pos="19440" userDrawn="1">
          <p15:clr>
            <a:srgbClr val="F26B43"/>
          </p15:clr>
        </p15:guide>
        <p15:guide id="24" orient="horz" pos="1920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2670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666724" rtl="0" eaLnBrk="1" latinLnBrk="0" hangingPunct="1">
        <a:lnSpc>
          <a:spcPct val="90000"/>
        </a:lnSpc>
        <a:spcBef>
          <a:spcPct val="0"/>
        </a:spcBef>
        <a:buNone/>
        <a:defRPr sz="320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6681" indent="-166681" algn="l" defTabSz="666724" rtl="0" eaLnBrk="1" latinLnBrk="0" hangingPunct="1">
        <a:lnSpc>
          <a:spcPct val="90000"/>
        </a:lnSpc>
        <a:spcBef>
          <a:spcPts val="729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00042" indent="-166681" algn="l" defTabSz="666724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833404" indent="-166681" algn="l" defTabSz="666724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459" kern="1200">
          <a:solidFill>
            <a:schemeClr val="tx1"/>
          </a:solidFill>
          <a:latin typeface="+mn-lt"/>
          <a:ea typeface="+mn-ea"/>
          <a:cs typeface="+mn-cs"/>
        </a:defRPr>
      </a:lvl3pPr>
      <a:lvl4pPr marL="1166766" indent="-166681" algn="l" defTabSz="666724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13" kern="1200">
          <a:solidFill>
            <a:schemeClr val="tx1"/>
          </a:solidFill>
          <a:latin typeface="+mn-lt"/>
          <a:ea typeface="+mn-ea"/>
          <a:cs typeface="+mn-cs"/>
        </a:defRPr>
      </a:lvl4pPr>
      <a:lvl5pPr marL="1500127" indent="-166681" algn="l" defTabSz="666724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13" kern="1200">
          <a:solidFill>
            <a:schemeClr val="tx1"/>
          </a:solidFill>
          <a:latin typeface="+mn-lt"/>
          <a:ea typeface="+mn-ea"/>
          <a:cs typeface="+mn-cs"/>
        </a:defRPr>
      </a:lvl5pPr>
      <a:lvl6pPr marL="1833489" indent="-166681" algn="l" defTabSz="666724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13" kern="1200">
          <a:solidFill>
            <a:schemeClr val="tx1"/>
          </a:solidFill>
          <a:latin typeface="+mn-lt"/>
          <a:ea typeface="+mn-ea"/>
          <a:cs typeface="+mn-cs"/>
        </a:defRPr>
      </a:lvl6pPr>
      <a:lvl7pPr marL="2166851" indent="-166681" algn="l" defTabSz="666724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13" kern="1200">
          <a:solidFill>
            <a:schemeClr val="tx1"/>
          </a:solidFill>
          <a:latin typeface="+mn-lt"/>
          <a:ea typeface="+mn-ea"/>
          <a:cs typeface="+mn-cs"/>
        </a:defRPr>
      </a:lvl7pPr>
      <a:lvl8pPr marL="2500213" indent="-166681" algn="l" defTabSz="666724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13" kern="1200">
          <a:solidFill>
            <a:schemeClr val="tx1"/>
          </a:solidFill>
          <a:latin typeface="+mn-lt"/>
          <a:ea typeface="+mn-ea"/>
          <a:cs typeface="+mn-cs"/>
        </a:defRPr>
      </a:lvl8pPr>
      <a:lvl9pPr marL="2833574" indent="-166681" algn="l" defTabSz="666724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66724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1pPr>
      <a:lvl2pPr marL="333362" algn="l" defTabSz="666724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2pPr>
      <a:lvl3pPr marL="666724" algn="l" defTabSz="666724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3pPr>
      <a:lvl4pPr marL="1000085" algn="l" defTabSz="666724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4pPr>
      <a:lvl5pPr marL="1333447" algn="l" defTabSz="666724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5pPr>
      <a:lvl6pPr marL="1666809" algn="l" defTabSz="666724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6pPr>
      <a:lvl7pPr marL="2000170" algn="l" defTabSz="666724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7pPr>
      <a:lvl8pPr marL="2333531" algn="l" defTabSz="666724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8pPr>
      <a:lvl9pPr marL="2666893" algn="l" defTabSz="666724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648" userDrawn="1">
          <p15:clr>
            <a:srgbClr val="F26B43"/>
          </p15:clr>
        </p15:guide>
        <p15:guide id="3" pos="972" userDrawn="1">
          <p15:clr>
            <a:srgbClr val="F26B43"/>
          </p15:clr>
        </p15:guide>
        <p15:guide id="4" pos="6480" userDrawn="1">
          <p15:clr>
            <a:srgbClr val="F26B43"/>
          </p15:clr>
        </p15:guide>
        <p15:guide id="5" pos="6804" userDrawn="1">
          <p15:clr>
            <a:srgbClr val="F26B43"/>
          </p15:clr>
        </p15:guide>
        <p15:guide id="6" pos="7344" userDrawn="1">
          <p15:clr>
            <a:srgbClr val="F26B43"/>
          </p15:clr>
        </p15:guide>
        <p15:guide id="7" pos="7668" userDrawn="1">
          <p15:clr>
            <a:srgbClr val="F26B43"/>
          </p15:clr>
        </p15:guide>
        <p15:guide id="8" pos="16524" userDrawn="1">
          <p15:clr>
            <a:srgbClr val="F26B43"/>
          </p15:clr>
        </p15:guide>
        <p15:guide id="9" pos="16830" userDrawn="1">
          <p15:clr>
            <a:srgbClr val="F26B43"/>
          </p15:clr>
        </p15:guide>
        <p15:guide id="10" pos="17388" userDrawn="1">
          <p15:clr>
            <a:srgbClr val="F26B43"/>
          </p15:clr>
        </p15:guide>
        <p15:guide id="11" pos="17712" userDrawn="1">
          <p15:clr>
            <a:srgbClr val="F26B43"/>
          </p15:clr>
        </p15:guide>
        <p15:guide id="12" pos="23220" userDrawn="1">
          <p15:clr>
            <a:srgbClr val="F26B43"/>
          </p15:clr>
        </p15:guide>
        <p15:guide id="13" pos="23544" userDrawn="1">
          <p15:clr>
            <a:srgbClr val="F26B43"/>
          </p15:clr>
        </p15:guide>
        <p15:guide id="14" orient="horz" pos="960" userDrawn="1">
          <p15:clr>
            <a:srgbClr val="F26B43"/>
          </p15:clr>
        </p15:guide>
        <p15:guide id="15" orient="horz" pos="3360" userDrawn="1">
          <p15:clr>
            <a:srgbClr val="F26B43"/>
          </p15:clr>
        </p15:guide>
        <p15:guide id="16" orient="horz" pos="3600" userDrawn="1">
          <p15:clr>
            <a:srgbClr val="F26B43"/>
          </p15:clr>
        </p15:guide>
        <p15:guide id="17" orient="horz" pos="4320" userDrawn="1">
          <p15:clr>
            <a:srgbClr val="F26B43"/>
          </p15:clr>
        </p15:guide>
        <p15:guide id="18" orient="horz" pos="4560" userDrawn="1">
          <p15:clr>
            <a:srgbClr val="F26B43"/>
          </p15:clr>
        </p15:guide>
        <p15:guide id="19" orient="horz" pos="19440" userDrawn="1">
          <p15:clr>
            <a:srgbClr val="F26B43"/>
          </p15:clr>
        </p15:guide>
        <p15:guide id="20" orient="horz" pos="1920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703924"/>
            <a:ext cx="33124140" cy="6185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8519583"/>
            <a:ext cx="33124140" cy="20306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29662974"/>
            <a:ext cx="8641080" cy="1703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29662974"/>
            <a:ext cx="12961620" cy="1703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29662974"/>
            <a:ext cx="8641080" cy="1703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90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440" userDrawn="1">
          <p15:clr>
            <a:srgbClr val="F26B43"/>
          </p15:clr>
        </p15:guide>
        <p15:guide id="2" pos="648" userDrawn="1">
          <p15:clr>
            <a:srgbClr val="F26B43"/>
          </p15:clr>
        </p15:guide>
        <p15:guide id="3" pos="972" userDrawn="1">
          <p15:clr>
            <a:srgbClr val="F26B43"/>
          </p15:clr>
        </p15:guide>
        <p15:guide id="4" pos="7524" userDrawn="1">
          <p15:clr>
            <a:srgbClr val="F26B43"/>
          </p15:clr>
        </p15:guide>
        <p15:guide id="5" pos="7848" userDrawn="1">
          <p15:clr>
            <a:srgbClr val="F26B43"/>
          </p15:clr>
        </p15:guide>
        <p15:guide id="6" pos="8496" userDrawn="1">
          <p15:clr>
            <a:srgbClr val="F26B43"/>
          </p15:clr>
        </p15:guide>
        <p15:guide id="7" pos="8820" userDrawn="1">
          <p15:clr>
            <a:srgbClr val="F26B43"/>
          </p15:clr>
        </p15:guide>
        <p15:guide id="8" pos="23220" userDrawn="1">
          <p15:clr>
            <a:srgbClr val="F26B43"/>
          </p15:clr>
        </p15:guide>
        <p15:guide id="9" pos="23544" userDrawn="1">
          <p15:clr>
            <a:srgbClr val="F26B43"/>
          </p15:clr>
        </p15:guide>
        <p15:guide id="10" orient="horz" pos="720" userDrawn="1">
          <p15:clr>
            <a:srgbClr val="F26B43"/>
          </p15:clr>
        </p15:guide>
        <p15:guide id="11" orient="horz" pos="960" userDrawn="1">
          <p15:clr>
            <a:srgbClr val="F26B43"/>
          </p15:clr>
        </p15:guide>
        <p15:guide id="12" orient="horz" pos="3600" userDrawn="1">
          <p15:clr>
            <a:srgbClr val="F26B43"/>
          </p15:clr>
        </p15:guide>
        <p15:guide id="13" orient="horz" pos="3360" userDrawn="1">
          <p15:clr>
            <a:srgbClr val="F26B43"/>
          </p15:clr>
        </p15:guide>
        <p15:guide id="14" orient="horz" pos="4320" userDrawn="1">
          <p15:clr>
            <a:srgbClr val="F26B43"/>
          </p15:clr>
        </p15:guide>
        <p15:guide id="15" orient="horz" pos="4560" userDrawn="1">
          <p15:clr>
            <a:srgbClr val="F26B43"/>
          </p15:clr>
        </p15:guide>
        <p15:guide id="16" orient="horz" pos="19200" userDrawn="1">
          <p15:clr>
            <a:srgbClr val="F26B43"/>
          </p15:clr>
        </p15:guide>
        <p15:guide id="17" pos="15372" userDrawn="1">
          <p15:clr>
            <a:srgbClr val="F26B43"/>
          </p15:clr>
        </p15:guide>
        <p15:guide id="18" pos="15696" userDrawn="1">
          <p15:clr>
            <a:srgbClr val="F26B43"/>
          </p15:clr>
        </p15:guide>
        <p15:guide id="19" pos="16344" userDrawn="1">
          <p15:clr>
            <a:srgbClr val="F26B43"/>
          </p15:clr>
        </p15:guide>
        <p15:guide id="20" pos="166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8DFBB2B9-4D61-F0C5-112B-AAF7CF8B16E6}"/>
              </a:ext>
            </a:extLst>
          </p:cNvPr>
          <p:cNvSpPr/>
          <p:nvPr/>
        </p:nvSpPr>
        <p:spPr>
          <a:xfrm>
            <a:off x="0" y="0"/>
            <a:ext cx="38404800" cy="320954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6275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0C1D788-AE91-C12C-07C8-D7710A720919}"/>
              </a:ext>
            </a:extLst>
          </p:cNvPr>
          <p:cNvSpPr/>
          <p:nvPr/>
        </p:nvSpPr>
        <p:spPr>
          <a:xfrm>
            <a:off x="942931" y="5991519"/>
            <a:ext cx="8251334" cy="875595"/>
          </a:xfrm>
          <a:prstGeom prst="rect">
            <a:avLst/>
          </a:prstGeom>
          <a:solidFill>
            <a:srgbClr val="246FA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2D85A9-F695-097C-8E53-0AFDF73CEB14}"/>
              </a:ext>
            </a:extLst>
          </p:cNvPr>
          <p:cNvSpPr/>
          <p:nvPr/>
        </p:nvSpPr>
        <p:spPr>
          <a:xfrm>
            <a:off x="919477" y="470144"/>
            <a:ext cx="22854923" cy="4560418"/>
          </a:xfrm>
          <a:prstGeom prst="rect">
            <a:avLst/>
          </a:prstGeom>
          <a:solidFill>
            <a:srgbClr val="246F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275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E3AF09-651D-B12C-2EBF-BC3A52855AA2}"/>
              </a:ext>
            </a:extLst>
          </p:cNvPr>
          <p:cNvSpPr/>
          <p:nvPr/>
        </p:nvSpPr>
        <p:spPr>
          <a:xfrm>
            <a:off x="942932" y="19654101"/>
            <a:ext cx="8251335" cy="892301"/>
          </a:xfrm>
          <a:prstGeom prst="rect">
            <a:avLst/>
          </a:prstGeom>
          <a:solidFill>
            <a:srgbClr val="246FA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611F835-E94A-0B85-3F8C-2D55E8C57CB0}"/>
              </a:ext>
            </a:extLst>
          </p:cNvPr>
          <p:cNvSpPr/>
          <p:nvPr/>
        </p:nvSpPr>
        <p:spPr>
          <a:xfrm>
            <a:off x="10053844" y="6853382"/>
            <a:ext cx="27431481" cy="18318767"/>
          </a:xfrm>
          <a:prstGeom prst="rect">
            <a:avLst/>
          </a:prstGeom>
          <a:solidFill>
            <a:schemeClr val="bg1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5229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E13935F-9571-7A07-6DC1-F9D35C8246F3}"/>
              </a:ext>
            </a:extLst>
          </p:cNvPr>
          <p:cNvSpPr/>
          <p:nvPr/>
        </p:nvSpPr>
        <p:spPr>
          <a:xfrm>
            <a:off x="10077295" y="5987145"/>
            <a:ext cx="27431480" cy="952083"/>
          </a:xfrm>
          <a:prstGeom prst="rect">
            <a:avLst/>
          </a:prstGeom>
          <a:solidFill>
            <a:srgbClr val="246FA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Figures and Models of the Class 0 Protostar Per-emb-14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93B47A1-1014-DD7C-F8D0-5A0F1C1FCFD3}"/>
              </a:ext>
            </a:extLst>
          </p:cNvPr>
          <p:cNvSpPr/>
          <p:nvPr/>
        </p:nvSpPr>
        <p:spPr>
          <a:xfrm>
            <a:off x="20160209" y="26991125"/>
            <a:ext cx="9147355" cy="4597275"/>
          </a:xfrm>
          <a:prstGeom prst="rect">
            <a:avLst/>
          </a:prstGeom>
          <a:solidFill>
            <a:schemeClr val="bg1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5229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6BA77F9-6A5F-D56A-3080-215AFC344C0D}"/>
              </a:ext>
            </a:extLst>
          </p:cNvPr>
          <p:cNvSpPr/>
          <p:nvPr/>
        </p:nvSpPr>
        <p:spPr>
          <a:xfrm>
            <a:off x="20160209" y="26065695"/>
            <a:ext cx="9147355" cy="934576"/>
          </a:xfrm>
          <a:prstGeom prst="rect">
            <a:avLst/>
          </a:prstGeom>
          <a:solidFill>
            <a:srgbClr val="246FA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C32D2A6-6D23-FB95-2556-5A772540A1D9}"/>
              </a:ext>
            </a:extLst>
          </p:cNvPr>
          <p:cNvSpPr/>
          <p:nvPr/>
        </p:nvSpPr>
        <p:spPr>
          <a:xfrm>
            <a:off x="30183385" y="26991126"/>
            <a:ext cx="4598539" cy="4597276"/>
          </a:xfrm>
          <a:prstGeom prst="rect">
            <a:avLst/>
          </a:prstGeom>
          <a:solidFill>
            <a:schemeClr val="bg1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5229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D4B1D4-D7DA-86A7-442A-ED6E0CB0CE3B}"/>
              </a:ext>
            </a:extLst>
          </p:cNvPr>
          <p:cNvSpPr/>
          <p:nvPr/>
        </p:nvSpPr>
        <p:spPr>
          <a:xfrm>
            <a:off x="30183385" y="26065695"/>
            <a:ext cx="4598539" cy="934576"/>
          </a:xfrm>
          <a:prstGeom prst="rect">
            <a:avLst/>
          </a:prstGeom>
          <a:solidFill>
            <a:srgbClr val="246FA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Acknowledgments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D96DD3F-C066-E61A-26F2-98F417139EDA}"/>
              </a:ext>
            </a:extLst>
          </p:cNvPr>
          <p:cNvSpPr/>
          <p:nvPr/>
        </p:nvSpPr>
        <p:spPr>
          <a:xfrm>
            <a:off x="942932" y="20546402"/>
            <a:ext cx="8251335" cy="10987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10" tIns="40005" rIns="80010" bIns="400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275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9403D6-9970-B1BF-EC48-63D288B9606C}"/>
              </a:ext>
            </a:extLst>
          </p:cNvPr>
          <p:cNvSpPr txBox="1"/>
          <p:nvPr/>
        </p:nvSpPr>
        <p:spPr>
          <a:xfrm>
            <a:off x="30333751" y="27225012"/>
            <a:ext cx="429780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cs typeface="Arial" panose="020B0604020202020204" pitchFamily="34" charset="0"/>
              </a:rPr>
              <a:t>This work is supported by NSF REU grant AST-2244278 (PI: </a:t>
            </a:r>
            <a:r>
              <a:rPr lang="en-US" sz="3200" dirty="0" err="1">
                <a:cs typeface="Arial" panose="020B0604020202020204" pitchFamily="34" charset="0"/>
              </a:rPr>
              <a:t>Jogee</a:t>
            </a:r>
            <a:r>
              <a:rPr lang="en-US" sz="3200" dirty="0">
                <a:cs typeface="Arial" panose="020B0604020202020204" pitchFamily="34" charset="0"/>
              </a:rPr>
              <a:t>). Segura-Cox is supported by NSF AAPF award AST-2102405. Offner is supported by NSF AAG-2107942.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8D3CFF8-7757-8B59-065A-D2F1520ABBD6}"/>
              </a:ext>
            </a:extLst>
          </p:cNvPr>
          <p:cNvSpPr txBox="1"/>
          <p:nvPr/>
        </p:nvSpPr>
        <p:spPr>
          <a:xfrm>
            <a:off x="942931" y="456491"/>
            <a:ext cx="24648914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Studying Infall Towards 10 Class 0/I Protostars Using ALMA Data and FERIA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6B778D-4EAA-AD25-C853-32E92429156F}"/>
              </a:ext>
            </a:extLst>
          </p:cNvPr>
          <p:cNvSpPr txBox="1"/>
          <p:nvPr/>
        </p:nvSpPr>
        <p:spPr>
          <a:xfrm>
            <a:off x="942932" y="2795335"/>
            <a:ext cx="22711917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825875" algn="l"/>
              </a:tabLst>
            </a:pPr>
            <a:r>
              <a:rPr lang="en-US" sz="3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Andrew Milne</a:t>
            </a:r>
            <a:r>
              <a:rPr lang="en-US" sz="35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1, 2</a:t>
            </a:r>
            <a:r>
              <a:rPr lang="en-US" sz="3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Dominique Seguara-Cox</a:t>
            </a:r>
            <a:r>
              <a:rPr lang="en-US" sz="35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 Stella Offner</a:t>
            </a:r>
            <a:r>
              <a:rPr lang="en-US" sz="35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b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5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Physics and Astronomy, College of Liberal Arts and Sciences, The University of Iowa, Iowa City IA</a:t>
            </a:r>
          </a:p>
          <a:p>
            <a:r>
              <a:rPr lang="en-US" sz="35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Astronomy, College of Natural Sciences, University of Texas at Austin, Austin TX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0EF052A-2227-755C-ADBA-F0C2E7925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8806" y="1313429"/>
            <a:ext cx="2583062" cy="2595062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59EE186F-A8F3-A735-F763-88F4E254807F}"/>
              </a:ext>
            </a:extLst>
          </p:cNvPr>
          <p:cNvSpPr/>
          <p:nvPr/>
        </p:nvSpPr>
        <p:spPr>
          <a:xfrm>
            <a:off x="919476" y="6867115"/>
            <a:ext cx="8251334" cy="1189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6D66471-AA16-0699-EA84-47E5F4E1FD06}"/>
              </a:ext>
            </a:extLst>
          </p:cNvPr>
          <p:cNvSpPr/>
          <p:nvPr/>
        </p:nvSpPr>
        <p:spPr>
          <a:xfrm>
            <a:off x="2447882" y="15591386"/>
            <a:ext cx="1440741" cy="341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CF530A-6AAD-B191-BD64-63E96E26EAB4}"/>
              </a:ext>
            </a:extLst>
          </p:cNvPr>
          <p:cNvSpPr txBox="1"/>
          <p:nvPr/>
        </p:nvSpPr>
        <p:spPr>
          <a:xfrm>
            <a:off x="1363233" y="29945162"/>
            <a:ext cx="7451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Figure 2 shows how FERIA makes image cubes, and uses parameters to model (Oya et al. 2022).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B7A8343-4A41-535C-2EDA-8DA164C57ED3}"/>
              </a:ext>
            </a:extLst>
          </p:cNvPr>
          <p:cNvSpPr txBox="1"/>
          <p:nvPr/>
        </p:nvSpPr>
        <p:spPr>
          <a:xfrm>
            <a:off x="1145893" y="17754358"/>
            <a:ext cx="79195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rgbClr val="000000"/>
                </a:solidFill>
                <a:latin typeface="Arial" panose="020B0604020202020204" pitchFamily="34" charset="0"/>
              </a:rPr>
              <a:t>Figure 1 shows a schematic of the star formation process (Pineda et al. 2022 and Segura-Cox et al. in prep).</a:t>
            </a:r>
            <a:endParaRPr lang="it-IT" sz="2400" dirty="0"/>
          </a:p>
          <a:p>
            <a:pPr algn="just"/>
            <a:br>
              <a:rPr lang="it-IT" sz="2400" dirty="0"/>
            </a:br>
            <a:endParaRPr lang="en-US" sz="24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466709-0AF3-3058-78CE-0883F3AFDDE0}"/>
              </a:ext>
            </a:extLst>
          </p:cNvPr>
          <p:cNvSpPr/>
          <p:nvPr/>
        </p:nvSpPr>
        <p:spPr>
          <a:xfrm>
            <a:off x="10105164" y="26991126"/>
            <a:ext cx="9120692" cy="4597276"/>
          </a:xfrm>
          <a:prstGeom prst="rect">
            <a:avLst/>
          </a:prstGeom>
          <a:solidFill>
            <a:schemeClr val="bg1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5229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4" name="Table 73">
                <a:extLst>
                  <a:ext uri="{FF2B5EF4-FFF2-40B4-BE49-F238E27FC236}">
                    <a16:creationId xmlns:a16="http://schemas.microsoft.com/office/drawing/2014/main" id="{0A9CC341-A980-94AB-BD87-224004F669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4671354"/>
                  </p:ext>
                </p:extLst>
              </p:nvPr>
            </p:nvGraphicFramePr>
            <p:xfrm>
              <a:off x="10619160" y="27242254"/>
              <a:ext cx="8084628" cy="2565140"/>
            </p:xfrm>
            <a:graphic>
              <a:graphicData uri="http://schemas.openxmlformats.org/drawingml/2006/table">
                <a:tbl>
                  <a:tblPr firstRow="1">
                    <a:tableStyleId>{3C2FFA5D-87B4-456A-9821-1D502468CF0F}</a:tableStyleId>
                  </a:tblPr>
                  <a:tblGrid>
                    <a:gridCol w="4656212">
                      <a:extLst>
                        <a:ext uri="{9D8B030D-6E8A-4147-A177-3AD203B41FA5}">
                          <a16:colId xmlns:a16="http://schemas.microsoft.com/office/drawing/2014/main" val="2385724675"/>
                        </a:ext>
                      </a:extLst>
                    </a:gridCol>
                    <a:gridCol w="3428416">
                      <a:extLst>
                        <a:ext uri="{9D8B030D-6E8A-4147-A177-3AD203B41FA5}">
                          <a16:colId xmlns:a16="http://schemas.microsoft.com/office/drawing/2014/main" val="3450792160"/>
                        </a:ext>
                      </a:extLst>
                    </a:gridCol>
                  </a:tblGrid>
                  <a:tr h="438649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Per-emb-14</a:t>
                          </a:r>
                        </a:p>
                      </a:txBody>
                      <a:tcPr marL="25337" marR="25337" marT="12674" marB="12674">
                        <a:solidFill>
                          <a:srgbClr val="246FA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Reported Value</a:t>
                          </a:r>
                        </a:p>
                      </a:txBody>
                      <a:tcPr marL="25337" marR="25337" marT="12674" marB="12674">
                        <a:solidFill>
                          <a:srgbClr val="246FA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9493000"/>
                      </a:ext>
                    </a:extLst>
                  </a:tr>
                  <a:tr h="438649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Mass</a:t>
                          </a:r>
                        </a:p>
                      </a:txBody>
                      <a:tcPr marL="25337" marR="25337" marT="12674" marB="1267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0.7 ± 0.4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𝑆𝑢𝑛</m:t>
                                  </m:r>
                                </m:sub>
                              </m:sSub>
                            </m:oMath>
                          </a14:m>
                          <a:endParaRPr lang="en-US" sz="3200" dirty="0"/>
                        </a:p>
                      </a:txBody>
                      <a:tcPr marL="25337" marR="25337" marT="12674" marB="1267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6986743"/>
                      </a:ext>
                    </a:extLst>
                  </a:tr>
                  <a:tr h="417029">
                    <a:tc>
                      <a:txBody>
                        <a:bodyPr/>
                        <a:lstStyle/>
                        <a:p>
                          <a:pPr marL="0" marR="0" lvl="0" indent="0" algn="l" defTabSz="38404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Centrifugal Barrier Radius</a:t>
                          </a:r>
                        </a:p>
                      </a:txBody>
                      <a:tcPr marL="25337" marR="25337" marT="12674" marB="1267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26723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60 ± 100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endParaRPr lang="en-US" sz="3200" dirty="0"/>
                        </a:p>
                      </a:txBody>
                      <a:tcPr marL="25337" marR="25337" marT="12674" marB="1267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1254917"/>
                      </a:ext>
                    </a:extLst>
                  </a:tr>
                  <a:tr h="345387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Inner Disk Radius</a:t>
                          </a:r>
                        </a:p>
                      </a:txBody>
                      <a:tcPr marL="25337" marR="25337" marT="12674" marB="1267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26723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30 ± 50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endParaRPr lang="en-US" sz="3200" dirty="0"/>
                        </a:p>
                      </a:txBody>
                      <a:tcPr marL="25337" marR="25337" marT="12674" marB="1267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9630478"/>
                      </a:ext>
                    </a:extLst>
                  </a:tr>
                  <a:tr h="392483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Outer System Radius</a:t>
                          </a:r>
                        </a:p>
                      </a:txBody>
                      <a:tcPr marL="25337" marR="25337" marT="12674" marB="1267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26723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550 ± 320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endParaRPr lang="en-US" sz="3200" dirty="0"/>
                        </a:p>
                      </a:txBody>
                      <a:tcPr marL="25337" marR="25337" marT="12674" marB="1267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698028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4" name="Table 73">
                <a:extLst>
                  <a:ext uri="{FF2B5EF4-FFF2-40B4-BE49-F238E27FC236}">
                    <a16:creationId xmlns:a16="http://schemas.microsoft.com/office/drawing/2014/main" id="{0A9CC341-A980-94AB-BD87-224004F669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4671354"/>
                  </p:ext>
                </p:extLst>
              </p:nvPr>
            </p:nvGraphicFramePr>
            <p:xfrm>
              <a:off x="10619160" y="27242254"/>
              <a:ext cx="8084628" cy="2565140"/>
            </p:xfrm>
            <a:graphic>
              <a:graphicData uri="http://schemas.openxmlformats.org/drawingml/2006/table">
                <a:tbl>
                  <a:tblPr firstRow="1">
                    <a:tableStyleId>{3C2FFA5D-87B4-456A-9821-1D502468CF0F}</a:tableStyleId>
                  </a:tblPr>
                  <a:tblGrid>
                    <a:gridCol w="4656212">
                      <a:extLst>
                        <a:ext uri="{9D8B030D-6E8A-4147-A177-3AD203B41FA5}">
                          <a16:colId xmlns:a16="http://schemas.microsoft.com/office/drawing/2014/main" val="2385724675"/>
                        </a:ext>
                      </a:extLst>
                    </a:gridCol>
                    <a:gridCol w="3428416">
                      <a:extLst>
                        <a:ext uri="{9D8B030D-6E8A-4147-A177-3AD203B41FA5}">
                          <a16:colId xmlns:a16="http://schemas.microsoft.com/office/drawing/2014/main" val="3450792160"/>
                        </a:ext>
                      </a:extLst>
                    </a:gridCol>
                  </a:tblGrid>
                  <a:tr h="513028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Per-emb-14</a:t>
                          </a:r>
                        </a:p>
                      </a:txBody>
                      <a:tcPr marL="25337" marR="25337" marT="12674" marB="12674">
                        <a:solidFill>
                          <a:srgbClr val="246FA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Reported Value</a:t>
                          </a:r>
                        </a:p>
                      </a:txBody>
                      <a:tcPr marL="25337" marR="25337" marT="12674" marB="12674">
                        <a:solidFill>
                          <a:srgbClr val="246FA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9493000"/>
                      </a:ext>
                    </a:extLst>
                  </a:tr>
                  <a:tr h="513028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Mass</a:t>
                          </a:r>
                        </a:p>
                      </a:txBody>
                      <a:tcPr marL="25337" marR="25337" marT="12674" marB="1267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5337" marR="25337" marT="12674" marB="12674">
                        <a:blipFill>
                          <a:blip r:embed="rId3"/>
                          <a:stretch>
                            <a:fillRect l="-135879" t="-120000" r="-178" b="-34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6986743"/>
                      </a:ext>
                    </a:extLst>
                  </a:tr>
                  <a:tr h="513028">
                    <a:tc>
                      <a:txBody>
                        <a:bodyPr/>
                        <a:lstStyle/>
                        <a:p>
                          <a:pPr marL="0" marR="0" lvl="0" indent="0" algn="l" defTabSz="38404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Centrifugal Barrier Radius</a:t>
                          </a:r>
                        </a:p>
                      </a:txBody>
                      <a:tcPr marL="25337" marR="25337" marT="12674" marB="1267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5337" marR="25337" marT="12674" marB="12674">
                        <a:blipFill>
                          <a:blip r:embed="rId3"/>
                          <a:stretch>
                            <a:fillRect l="-135879" t="-222619" r="-178" b="-2476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1254917"/>
                      </a:ext>
                    </a:extLst>
                  </a:tr>
                  <a:tr h="513028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Inner Disk Radius</a:t>
                          </a:r>
                        </a:p>
                      </a:txBody>
                      <a:tcPr marL="25337" marR="25337" marT="12674" marB="1267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5337" marR="25337" marT="12674" marB="12674">
                        <a:blipFill>
                          <a:blip r:embed="rId3"/>
                          <a:stretch>
                            <a:fillRect l="-135879" t="-318824" r="-178" b="-14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9630478"/>
                      </a:ext>
                    </a:extLst>
                  </a:tr>
                  <a:tr h="513028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Outer System Radius</a:t>
                          </a:r>
                        </a:p>
                      </a:txBody>
                      <a:tcPr marL="25337" marR="25337" marT="12674" marB="1267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5337" marR="25337" marT="12674" marB="12674">
                        <a:blipFill>
                          <a:blip r:embed="rId3"/>
                          <a:stretch>
                            <a:fillRect l="-135879" t="-423810" r="-178" b="-4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698028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060" name="Picture 12">
            <a:extLst>
              <a:ext uri="{FF2B5EF4-FFF2-40B4-BE49-F238E27FC236}">
                <a16:creationId xmlns:a16="http://schemas.microsoft.com/office/drawing/2014/main" id="{9E96EC0A-C2DA-78EE-066E-87377947E2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" b="7024"/>
          <a:stretch/>
        </p:blipFill>
        <p:spPr bwMode="auto">
          <a:xfrm>
            <a:off x="10313286" y="14159429"/>
            <a:ext cx="11205606" cy="1077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01E4643-32BC-0E17-885B-EA6E581601FB}"/>
              </a:ext>
            </a:extLst>
          </p:cNvPr>
          <p:cNvSpPr txBox="1"/>
          <p:nvPr/>
        </p:nvSpPr>
        <p:spPr>
          <a:xfrm>
            <a:off x="11011495" y="29945162"/>
            <a:ext cx="72999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Table 2 shows the reported values for Per-emb-14 derived from our methods.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50E69A8F-AC3C-99AD-5521-22E5768DD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159" y="14673442"/>
            <a:ext cx="2406531" cy="946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89DFEB-B2FD-13B9-A990-71D14A3C88EA}"/>
                  </a:ext>
                </a:extLst>
              </p:cNvPr>
              <p:cNvSpPr txBox="1"/>
              <p:nvPr/>
            </p:nvSpPr>
            <p:spPr>
              <a:xfrm>
                <a:off x="20222979" y="27032178"/>
                <a:ext cx="9021814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00038" indent="-300038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Using this method, mass for protostars can be well estimated, keeping within the range of known values</a:t>
                </a:r>
              </a:p>
              <a:p>
                <a:pPr marL="300038" indent="-300038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Our reported mass value of 0.7 ± 0.4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𝑆𝑢𝑛</m:t>
                        </m:r>
                      </m:sub>
                    </m:sSub>
                  </m:oMath>
                </a14:m>
                <a:r>
                  <a:rPr lang="en-US" sz="3200" dirty="0"/>
                  <a:t> is consistent with Kirkpatrick et al. in prep’s result of 0.67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𝑆𝑢𝑛</m:t>
                        </m:r>
                      </m:sub>
                    </m:sSub>
                  </m:oMath>
                </a14:m>
                <a:r>
                  <a:rPr lang="en-US" sz="3200" dirty="0"/>
                  <a:t> (which used a simpler method)</a:t>
                </a:r>
              </a:p>
              <a:p>
                <a:pPr marL="300038" indent="-300038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At this resolution, disk radii are not well constrained. Higher resolution data may be needed to further constrain disk radii parameters</a:t>
                </a: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89DFEB-B2FD-13B9-A990-71D14A3C8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2979" y="27032178"/>
                <a:ext cx="9021814" cy="4524315"/>
              </a:xfrm>
              <a:prstGeom prst="rect">
                <a:avLst/>
              </a:prstGeom>
              <a:blipFill>
                <a:blip r:embed="rId6"/>
                <a:stretch>
                  <a:fillRect l="-1554" t="-1750" r="-1892" b="-3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>
            <a:extLst>
              <a:ext uri="{FF2B5EF4-FFF2-40B4-BE49-F238E27FC236}">
                <a16:creationId xmlns:a16="http://schemas.microsoft.com/office/drawing/2014/main" id="{D97CB672-EE9E-8127-3407-4EFDF36FC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17331" y="450424"/>
            <a:ext cx="10153882" cy="1923084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4A53120C-11A1-3A9B-8AB2-4F50E29D2891}"/>
              </a:ext>
            </a:extLst>
          </p:cNvPr>
          <p:cNvSpPr/>
          <p:nvPr/>
        </p:nvSpPr>
        <p:spPr>
          <a:xfrm>
            <a:off x="35676118" y="29711149"/>
            <a:ext cx="1810437" cy="1827491"/>
          </a:xfrm>
          <a:prstGeom prst="rect">
            <a:avLst/>
          </a:prstGeom>
          <a:solidFill>
            <a:schemeClr val="bg1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5229" dirty="0"/>
          </a:p>
        </p:txBody>
      </p:sp>
      <p:pic>
        <p:nvPicPr>
          <p:cNvPr id="79" name="Picture 78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428A079F-29B6-B059-90A2-B8B1CCE5A8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5440" y="29908337"/>
            <a:ext cx="1431791" cy="14222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A6C0486-188D-586F-0770-A9AD0B203175}"/>
                  </a:ext>
                </a:extLst>
              </p:cNvPr>
              <p:cNvSpPr txBox="1"/>
              <p:nvPr/>
            </p:nvSpPr>
            <p:spPr>
              <a:xfrm>
                <a:off x="22815407" y="21692177"/>
                <a:ext cx="1355148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dirty="0"/>
                  <a:t>Figure 5a, 5b, and 5c (above) show our modeled Position-Velocity diagrams. We explore 3 scenarios: A Keplerian only model, a Infalling Rotating Envelope only model, and a combination of the 2. Color represents observed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3200" dirty="0"/>
                  <a:t> data from a slice through the image cube along the long axis of the disk. Refer to Figure 3. Contours represent the best model for each scenario. </a:t>
                </a:r>
                <a:r>
                  <a:rPr lang="en-US" sz="3200" b="1" dirty="0"/>
                  <a:t>All 3 scenarios tend toward a similar morphology.</a:t>
                </a: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A6C0486-188D-586F-0770-A9AD0B203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5407" y="21692177"/>
                <a:ext cx="13551480" cy="3046988"/>
              </a:xfrm>
              <a:prstGeom prst="rect">
                <a:avLst/>
              </a:prstGeom>
              <a:blipFill>
                <a:blip r:embed="rId9"/>
                <a:stretch>
                  <a:fillRect l="-1170" t="-2600" r="-1125" b="-5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Picture 37">
            <a:extLst>
              <a:ext uri="{FF2B5EF4-FFF2-40B4-BE49-F238E27FC236}">
                <a16:creationId xmlns:a16="http://schemas.microsoft.com/office/drawing/2014/main" id="{63B86F43-35DF-FF35-A97F-EC5591702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17" r="20792" b="-1"/>
          <a:stretch/>
        </p:blipFill>
        <p:spPr bwMode="auto">
          <a:xfrm>
            <a:off x="1237518" y="14091437"/>
            <a:ext cx="7654859" cy="335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46CA7E86-66C2-1B2A-C70D-5EC18A3CD559}"/>
              </a:ext>
            </a:extLst>
          </p:cNvPr>
          <p:cNvSpPr/>
          <p:nvPr/>
        </p:nvSpPr>
        <p:spPr>
          <a:xfrm>
            <a:off x="10105163" y="26065695"/>
            <a:ext cx="9120693" cy="934576"/>
          </a:xfrm>
          <a:prstGeom prst="rect">
            <a:avLst/>
          </a:prstGeom>
          <a:solidFill>
            <a:srgbClr val="246FA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83A8177-20F0-61B6-6586-885957813A62}"/>
              </a:ext>
            </a:extLst>
          </p:cNvPr>
          <p:cNvSpPr txBox="1"/>
          <p:nvPr/>
        </p:nvSpPr>
        <p:spPr>
          <a:xfrm>
            <a:off x="14365016" y="15422235"/>
            <a:ext cx="62091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Figure 4 (below) shows a corner plot of the models. Parameters with yellower values on average better fit the observed data. </a:t>
            </a:r>
            <a:r>
              <a:rPr lang="en-US" sz="3200" b="1" dirty="0"/>
              <a:t>These can distinguish the local minima and narrow in on accurate parameters.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E2CAE46-9528-5612-EE24-92A339B9A824}"/>
              </a:ext>
            </a:extLst>
          </p:cNvPr>
          <p:cNvSpPr/>
          <p:nvPr/>
        </p:nvSpPr>
        <p:spPr>
          <a:xfrm>
            <a:off x="35676118" y="28811330"/>
            <a:ext cx="1810437" cy="908334"/>
          </a:xfrm>
          <a:prstGeom prst="rect">
            <a:avLst/>
          </a:prstGeom>
          <a:solidFill>
            <a:srgbClr val="246FA2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Personal Website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C3ABE3B-A189-39D3-AE13-3CEE02E86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706" y="9119639"/>
            <a:ext cx="7210947" cy="590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86C50B-92CF-EE38-B7F1-70C7D08F9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0503" y="15427633"/>
            <a:ext cx="7255355" cy="594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Star: 5 Points 88">
            <a:extLst>
              <a:ext uri="{FF2B5EF4-FFF2-40B4-BE49-F238E27FC236}">
                <a16:creationId xmlns:a16="http://schemas.microsoft.com/office/drawing/2014/main" id="{DC8CD83A-3A65-4BFD-99E2-1A993356DEA5}"/>
              </a:ext>
            </a:extLst>
          </p:cNvPr>
          <p:cNvSpPr/>
          <p:nvPr/>
        </p:nvSpPr>
        <p:spPr>
          <a:xfrm>
            <a:off x="33672320" y="11926498"/>
            <a:ext cx="229466" cy="209740"/>
          </a:xfrm>
          <a:prstGeom prst="star5">
            <a:avLst>
              <a:gd name="adj" fmla="val 22727"/>
              <a:gd name="hf" fmla="val 105146"/>
              <a:gd name="vf" fmla="val 110557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275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B1A69D6-39ED-4207-A69F-B33A2A3DE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6733" y="15462711"/>
            <a:ext cx="7264310" cy="594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Star: 5 Points 89">
            <a:extLst>
              <a:ext uri="{FF2B5EF4-FFF2-40B4-BE49-F238E27FC236}">
                <a16:creationId xmlns:a16="http://schemas.microsoft.com/office/drawing/2014/main" id="{E83CE02A-C994-6471-8DDD-89ED299707F5}"/>
              </a:ext>
            </a:extLst>
          </p:cNvPr>
          <p:cNvSpPr/>
          <p:nvPr/>
        </p:nvSpPr>
        <p:spPr>
          <a:xfrm>
            <a:off x="26394612" y="18259483"/>
            <a:ext cx="229466" cy="209740"/>
          </a:xfrm>
          <a:prstGeom prst="star5">
            <a:avLst>
              <a:gd name="adj" fmla="val 22727"/>
              <a:gd name="hf" fmla="val 105146"/>
              <a:gd name="vf" fmla="val 110557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275"/>
          </a:p>
        </p:txBody>
      </p:sp>
      <p:sp>
        <p:nvSpPr>
          <p:cNvPr id="91" name="Star: 5 Points 90">
            <a:extLst>
              <a:ext uri="{FF2B5EF4-FFF2-40B4-BE49-F238E27FC236}">
                <a16:creationId xmlns:a16="http://schemas.microsoft.com/office/drawing/2014/main" id="{B3D2DCB9-0670-AE08-0589-D477E1531504}"/>
              </a:ext>
            </a:extLst>
          </p:cNvPr>
          <p:cNvSpPr/>
          <p:nvPr/>
        </p:nvSpPr>
        <p:spPr>
          <a:xfrm>
            <a:off x="33672320" y="18260911"/>
            <a:ext cx="229466" cy="209740"/>
          </a:xfrm>
          <a:prstGeom prst="star5">
            <a:avLst>
              <a:gd name="adj" fmla="val 22727"/>
              <a:gd name="hf" fmla="val 105146"/>
              <a:gd name="vf" fmla="val 110557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275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938B910-69C9-A7E1-B7C2-F80BBADAB79F}"/>
              </a:ext>
            </a:extLst>
          </p:cNvPr>
          <p:cNvSpPr/>
          <p:nvPr/>
        </p:nvSpPr>
        <p:spPr>
          <a:xfrm>
            <a:off x="14073820" y="8543619"/>
            <a:ext cx="5667842" cy="952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F66D37B-B5F6-ED2E-4157-266AA438170B}"/>
              </a:ext>
            </a:extLst>
          </p:cNvPr>
          <p:cNvSpPr txBox="1"/>
          <p:nvPr/>
        </p:nvSpPr>
        <p:spPr>
          <a:xfrm>
            <a:off x="29210827" y="18167919"/>
            <a:ext cx="22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56A212E-17EE-DDAF-2E07-E91DF358A655}"/>
              </a:ext>
            </a:extLst>
          </p:cNvPr>
          <p:cNvSpPr txBox="1"/>
          <p:nvPr/>
        </p:nvSpPr>
        <p:spPr>
          <a:xfrm>
            <a:off x="36477678" y="18134808"/>
            <a:ext cx="22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1379146-7A76-6B82-8EE7-EFA6C52ABECF}"/>
              </a:ext>
            </a:extLst>
          </p:cNvPr>
          <p:cNvSpPr txBox="1"/>
          <p:nvPr/>
        </p:nvSpPr>
        <p:spPr>
          <a:xfrm>
            <a:off x="36362945" y="11759373"/>
            <a:ext cx="22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1E9C198-1FCB-74FF-1CD0-75A93FDB0466}"/>
              </a:ext>
            </a:extLst>
          </p:cNvPr>
          <p:cNvSpPr txBox="1"/>
          <p:nvPr/>
        </p:nvSpPr>
        <p:spPr>
          <a:xfrm>
            <a:off x="23654849" y="18172377"/>
            <a:ext cx="22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FFE7C06-72BF-90FE-D6F0-800BF6A5C10A}"/>
              </a:ext>
            </a:extLst>
          </p:cNvPr>
          <p:cNvSpPr txBox="1"/>
          <p:nvPr/>
        </p:nvSpPr>
        <p:spPr>
          <a:xfrm>
            <a:off x="30858577" y="18133519"/>
            <a:ext cx="22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en-US" dirty="0"/>
          </a:p>
        </p:txBody>
      </p:sp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0328366B-5060-13E2-05EA-67B718CDCAA5}"/>
              </a:ext>
            </a:extLst>
          </p:cNvPr>
          <p:cNvGrpSpPr/>
          <p:nvPr/>
        </p:nvGrpSpPr>
        <p:grpSpPr>
          <a:xfrm>
            <a:off x="1619288" y="25916676"/>
            <a:ext cx="7010859" cy="3950643"/>
            <a:chOff x="1497744" y="26314398"/>
            <a:chExt cx="7010859" cy="3950643"/>
          </a:xfrm>
        </p:grpSpPr>
        <p:pic>
          <p:nvPicPr>
            <p:cNvPr id="67" name="Picture 66" descr="A diagram of a grid with a grid and a mesh diagram&#10;&#10;Description automatically generated">
              <a:extLst>
                <a:ext uri="{FF2B5EF4-FFF2-40B4-BE49-F238E27FC236}">
                  <a16:creationId xmlns:a16="http://schemas.microsoft.com/office/drawing/2014/main" id="{7B3A4526-49AB-BF6F-F7F0-A084A4603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514479" y="26493909"/>
              <a:ext cx="6994124" cy="3771132"/>
            </a:xfrm>
            <a:prstGeom prst="rect">
              <a:avLst/>
            </a:prstGeom>
          </p:spPr>
        </p:pic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7DCB35D-BD9D-D0E5-51A9-9250D1512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1423" y="27919801"/>
              <a:ext cx="1014940" cy="659086"/>
            </a:xfrm>
            <a:prstGeom prst="line">
              <a:avLst/>
            </a:prstGeom>
            <a:ln w="19050">
              <a:solidFill>
                <a:srgbClr val="C6868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872E0DB-E67A-7D5F-8BB8-8B2B50FA0117}"/>
                </a:ext>
              </a:extLst>
            </p:cNvPr>
            <p:cNvSpPr/>
            <p:nvPr/>
          </p:nvSpPr>
          <p:spPr>
            <a:xfrm>
              <a:off x="1497744" y="26314398"/>
              <a:ext cx="4903056" cy="659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87" name="Group 2086">
              <a:extLst>
                <a:ext uri="{FF2B5EF4-FFF2-40B4-BE49-F238E27FC236}">
                  <a16:creationId xmlns:a16="http://schemas.microsoft.com/office/drawing/2014/main" id="{9C557403-4F91-C944-BE77-20A5D02AEF7F}"/>
                </a:ext>
              </a:extLst>
            </p:cNvPr>
            <p:cNvGrpSpPr/>
            <p:nvPr/>
          </p:nvGrpSpPr>
          <p:grpSpPr>
            <a:xfrm>
              <a:off x="3815242" y="27622734"/>
              <a:ext cx="2026152" cy="297067"/>
              <a:chOff x="3569232" y="27691849"/>
              <a:chExt cx="2026152" cy="297067"/>
            </a:xfrm>
          </p:grpSpPr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406F23A0-EACA-E137-C8A5-D719D80E82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r="28417"/>
              <a:stretch/>
            </p:blipFill>
            <p:spPr>
              <a:xfrm>
                <a:off x="3569232" y="27703658"/>
                <a:ext cx="1412356" cy="285258"/>
              </a:xfrm>
              <a:prstGeom prst="rect">
                <a:avLst/>
              </a:prstGeom>
            </p:spPr>
          </p:pic>
          <p:pic>
            <p:nvPicPr>
              <p:cNvPr id="2086" name="Picture 2085">
                <a:extLst>
                  <a:ext uri="{FF2B5EF4-FFF2-40B4-BE49-F238E27FC236}">
                    <a16:creationId xmlns:a16="http://schemas.microsoft.com/office/drawing/2014/main" id="{B5400C6E-FBF4-BF85-6533-EBD1D34024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71920" t="-1402"/>
              <a:stretch/>
            </p:blipFill>
            <p:spPr>
              <a:xfrm>
                <a:off x="5041360" y="27691849"/>
                <a:ext cx="554024" cy="289255"/>
              </a:xfrm>
              <a:prstGeom prst="rect">
                <a:avLst/>
              </a:prstGeom>
            </p:spPr>
          </p:pic>
        </p:grp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F20848A3-4340-985E-B4BB-A6CDD5D3E621}"/>
              </a:ext>
            </a:extLst>
          </p:cNvPr>
          <p:cNvSpPr txBox="1"/>
          <p:nvPr/>
        </p:nvSpPr>
        <p:spPr>
          <a:xfrm>
            <a:off x="30899761" y="11759374"/>
            <a:ext cx="22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0D3FA4-A122-DD2B-20E8-D8059AD697FA}"/>
                  </a:ext>
                </a:extLst>
              </p:cNvPr>
              <p:cNvSpPr txBox="1"/>
              <p:nvPr/>
            </p:nvSpPr>
            <p:spPr>
              <a:xfrm>
                <a:off x="24650906" y="8078406"/>
                <a:ext cx="5139267" cy="7478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00038" indent="-300038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We conducted a grid search using FERIA through protostellar mass and disk characteristic radii</a:t>
                </a:r>
              </a:p>
              <a:p>
                <a:pPr marL="300038" indent="-300038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~5000 models were generated and analyzed</a:t>
                </a:r>
              </a:p>
              <a:p>
                <a:pPr marL="300038" indent="-30003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l-GR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l-GR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Χ</m:t>
                        </m:r>
                      </m:e>
                      <m:sup>
                        <m:r>
                          <a:rPr kumimoji="0" lang="en-US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comparisons were plotted using corner plots These were used to ensure we had well sampled the parameter-space, and search for trends in the model grids</a:t>
                </a:r>
                <a:b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300038" indent="-300038" algn="just">
                  <a:buFont typeface="Arial" panose="020B0604020202020204" pitchFamily="34" charset="0"/>
                  <a:buChar char="•"/>
                </a:pPr>
                <a:endParaRPr lang="en-US" sz="3200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0D3FA4-A122-DD2B-20E8-D8059AD69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0906" y="8078406"/>
                <a:ext cx="5139267" cy="7478970"/>
              </a:xfrm>
              <a:prstGeom prst="rect">
                <a:avLst/>
              </a:prstGeom>
              <a:blipFill>
                <a:blip r:embed="rId16"/>
                <a:stretch>
                  <a:fillRect l="-2728" t="-1059" r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205FFDD3-4C2D-EEC0-3B25-22A70DF933CD}"/>
              </a:ext>
            </a:extLst>
          </p:cNvPr>
          <p:cNvSpPr txBox="1"/>
          <p:nvPr/>
        </p:nvSpPr>
        <p:spPr>
          <a:xfrm>
            <a:off x="1492800" y="21236263"/>
            <a:ext cx="73839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sz="3200" dirty="0">
                <a:cs typeface="Arial" panose="020B0604020202020204" pitchFamily="34" charset="0"/>
              </a:rPr>
              <a:t>We use FERIA: Flat Envelope model with Rotation and Infall under Angular momentum conservation (Oya et al. 2022)</a:t>
            </a:r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sz="3200" dirty="0">
                <a:cs typeface="Arial" panose="020B0604020202020204" pitchFamily="34" charset="0"/>
              </a:rPr>
              <a:t>We calculate the Χ</a:t>
            </a:r>
            <a:r>
              <a:rPr lang="en-US" sz="3200" baseline="30000" dirty="0">
                <a:cs typeface="Arial" panose="020B0604020202020204" pitchFamily="34" charset="0"/>
              </a:rPr>
              <a:t>2</a:t>
            </a:r>
            <a:r>
              <a:rPr lang="en-US" sz="3200" dirty="0">
                <a:cs typeface="Arial" panose="020B0604020202020204" pitchFamily="34" charset="0"/>
              </a:rPr>
              <a:t> between model and observed data cubes</a:t>
            </a:r>
          </a:p>
          <a:p>
            <a:pPr marL="400050" indent="-400050">
              <a:buFont typeface="Arial" panose="020B0604020202020204" pitchFamily="34" charset="0"/>
              <a:buChar char="•"/>
            </a:pPr>
            <a:r>
              <a:rPr lang="en-US" sz="3200" dirty="0">
                <a:cs typeface="Arial" panose="020B0604020202020204" pitchFamily="34" charset="0"/>
              </a:rPr>
              <a:t>Using Χ</a:t>
            </a:r>
            <a:r>
              <a:rPr lang="en-US" sz="3200" baseline="30000" dirty="0">
                <a:cs typeface="Arial" panose="020B0604020202020204" pitchFamily="34" charset="0"/>
              </a:rPr>
              <a:t>2</a:t>
            </a:r>
            <a:r>
              <a:rPr lang="en-US" sz="3200" dirty="0">
                <a:cs typeface="Arial" panose="020B0604020202020204" pitchFamily="34" charset="0"/>
              </a:rPr>
              <a:t>, we rank our models, and after pruning the data, we recover parameters of the observed disk and protostar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8D98352-5F06-140B-4AF6-E5D09EF4D004}"/>
                  </a:ext>
                </a:extLst>
              </p:cNvPr>
              <p:cNvSpPr/>
              <p:nvPr/>
            </p:nvSpPr>
            <p:spPr>
              <a:xfrm>
                <a:off x="24314095" y="15476771"/>
                <a:ext cx="4619965" cy="4200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tx1"/>
                    </a:solidFill>
                  </a:rPr>
                  <a:t>IRE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sup>
                    </m:sSup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Model</a:t>
                </a:r>
              </a:p>
            </p:txBody>
          </p:sp>
        </mc:Choice>
        <mc:Fallback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8D98352-5F06-140B-4AF6-E5D09EF4D0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4095" y="15476771"/>
                <a:ext cx="4619965" cy="420010"/>
              </a:xfrm>
              <a:prstGeom prst="rect">
                <a:avLst/>
              </a:prstGeom>
              <a:blipFill>
                <a:blip r:embed="rId17"/>
                <a:stretch>
                  <a:fillRect t="-34783" b="-695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1224FCE-C2A6-9978-78AE-A43F648EE803}"/>
                  </a:ext>
                </a:extLst>
              </p:cNvPr>
              <p:cNvSpPr/>
              <p:nvPr/>
            </p:nvSpPr>
            <p:spPr>
              <a:xfrm>
                <a:off x="31088043" y="15476771"/>
                <a:ext cx="5389635" cy="4200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tx1"/>
                    </a:solidFill>
                  </a:rPr>
                  <a:t>Blended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sup>
                    </m:sSup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Model</a:t>
                </a:r>
              </a:p>
            </p:txBody>
          </p:sp>
        </mc:Choice>
        <mc:Fallback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1224FCE-C2A6-9978-78AE-A43F648EE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8043" y="15476771"/>
                <a:ext cx="5389635" cy="420010"/>
              </a:xfrm>
              <a:prstGeom prst="rect">
                <a:avLst/>
              </a:prstGeom>
              <a:blipFill>
                <a:blip r:embed="rId18"/>
                <a:stretch>
                  <a:fillRect t="-34783" b="-695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78856497-CE40-B75A-6868-94C416D5D78C}"/>
                  </a:ext>
                </a:extLst>
              </p:cNvPr>
              <p:cNvSpPr/>
              <p:nvPr/>
            </p:nvSpPr>
            <p:spPr>
              <a:xfrm>
                <a:off x="31122489" y="9135913"/>
                <a:ext cx="5389635" cy="4200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tx1"/>
                    </a:solidFill>
                  </a:rPr>
                  <a:t>Keplerian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sup>
                    </m:sSup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</a:rPr>
                  <a:t> Model</a:t>
                </a:r>
              </a:p>
            </p:txBody>
          </p:sp>
        </mc:Choice>
        <mc:Fallback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78856497-CE40-B75A-6868-94C416D5D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2489" y="9135913"/>
                <a:ext cx="5389635" cy="420010"/>
              </a:xfrm>
              <a:prstGeom prst="rect">
                <a:avLst/>
              </a:prstGeom>
              <a:blipFill>
                <a:blip r:embed="rId19"/>
                <a:stretch>
                  <a:fillRect t="-34783" b="-695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" name="Picture 80" descr="A diagram of a field&#10;&#10;Description automatically generated">
            <a:extLst>
              <a:ext uri="{FF2B5EF4-FFF2-40B4-BE49-F238E27FC236}">
                <a16:creationId xmlns:a16="http://schemas.microsoft.com/office/drawing/2014/main" id="{19E69598-58FC-514D-827E-C605CEE3EFB1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5943"/>
          <a:stretch/>
        </p:blipFill>
        <p:spPr>
          <a:xfrm>
            <a:off x="11011495" y="7474720"/>
            <a:ext cx="6534713" cy="55290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233C900-EA03-B39B-C1B7-5DAD7ABEF7F0}"/>
                  </a:ext>
                </a:extLst>
              </p:cNvPr>
              <p:cNvSpPr txBox="1"/>
              <p:nvPr/>
            </p:nvSpPr>
            <p:spPr>
              <a:xfrm>
                <a:off x="10462584" y="13245793"/>
                <a:ext cx="1107840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dirty="0"/>
                  <a:t>Figure 3 (above) shows our ALMA observations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3200" dirty="0"/>
                  <a:t> of Per-emb-14, with ~150AU resolution. We highlight the results of this source in this poster (Kirkpatrick et al. in prep). </a:t>
                </a: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233C900-EA03-B39B-C1B7-5DAD7ABEF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584" y="13245793"/>
                <a:ext cx="11078402" cy="1569660"/>
              </a:xfrm>
              <a:prstGeom prst="rect">
                <a:avLst/>
              </a:prstGeom>
              <a:blipFill>
                <a:blip r:embed="rId21"/>
                <a:stretch>
                  <a:fillRect l="-1375" t="-4669" r="-1375" b="-1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308CA2A-231E-8C7C-1032-A881439F21F9}"/>
              </a:ext>
            </a:extLst>
          </p:cNvPr>
          <p:cNvCxnSpPr>
            <a:cxnSpLocks/>
          </p:cNvCxnSpPr>
          <p:nvPr/>
        </p:nvCxnSpPr>
        <p:spPr>
          <a:xfrm>
            <a:off x="13207752" y="8795642"/>
            <a:ext cx="1033055" cy="301635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Star: 5 Points 87">
            <a:extLst>
              <a:ext uri="{FF2B5EF4-FFF2-40B4-BE49-F238E27FC236}">
                <a16:creationId xmlns:a16="http://schemas.microsoft.com/office/drawing/2014/main" id="{A307DE19-7525-43FD-85D7-B5F60A3E1EF3}"/>
              </a:ext>
            </a:extLst>
          </p:cNvPr>
          <p:cNvSpPr/>
          <p:nvPr/>
        </p:nvSpPr>
        <p:spPr>
          <a:xfrm>
            <a:off x="13644910" y="10199491"/>
            <a:ext cx="137335" cy="123357"/>
          </a:xfrm>
          <a:prstGeom prst="star5">
            <a:avLst>
              <a:gd name="adj" fmla="val 22727"/>
              <a:gd name="hf" fmla="val 105146"/>
              <a:gd name="vf" fmla="val 110557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275"/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D47ADFBF-5E92-22BE-C920-CEC6FBAFA250}"/>
              </a:ext>
            </a:extLst>
          </p:cNvPr>
          <p:cNvSpPr txBox="1"/>
          <p:nvPr/>
        </p:nvSpPr>
        <p:spPr>
          <a:xfrm>
            <a:off x="1417692" y="6980158"/>
            <a:ext cx="7414053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solidFill>
                  <a:schemeClr val="tx1"/>
                </a:solidFill>
              </a:rPr>
              <a:t>The youngest protostars—in the Class 0/I phase—are elusive to detect, as they are heavily shielded by the gas and dust that collapses to form them. As of now, only ~25 Class 0/I protostars have had their mass measured, each in individual studies, not a systematic characterization.</a:t>
            </a:r>
          </a:p>
          <a:p>
            <a:pPr algn="just"/>
            <a:endParaRPr lang="en-US" sz="3200" dirty="0">
              <a:solidFill>
                <a:schemeClr val="tx1"/>
              </a:solidFill>
            </a:endParaRPr>
          </a:p>
          <a:p>
            <a:pPr algn="just"/>
            <a:r>
              <a:rPr lang="en-US" sz="3200" dirty="0">
                <a:solidFill>
                  <a:schemeClr val="tx1"/>
                </a:solidFill>
              </a:rPr>
              <a:t>This summer I modeled infall and rotation towards 10 Class 0/I protostars. This resulted in the first sample of protostars with masses measured systematically, using multiple dynamical models.</a:t>
            </a:r>
          </a:p>
          <a:p>
            <a:endParaRPr lang="en-US" sz="3200" dirty="0"/>
          </a:p>
        </p:txBody>
      </p: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0CF72D68-C935-6D77-8AF0-26E16AAB6BAF}"/>
              </a:ext>
            </a:extLst>
          </p:cNvPr>
          <p:cNvSpPr/>
          <p:nvPr/>
        </p:nvSpPr>
        <p:spPr>
          <a:xfrm>
            <a:off x="35657745" y="26065695"/>
            <a:ext cx="1851030" cy="18274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AutoShape 14" descr="IMG_3664">
            <a:extLst>
              <a:ext uri="{FF2B5EF4-FFF2-40B4-BE49-F238E27FC236}">
                <a16:creationId xmlns:a16="http://schemas.microsoft.com/office/drawing/2014/main" id="{AD99646C-B246-3481-BE44-4FBB2975F1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00" y="1584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0" name="Picture 2069" descr="A person taking a selfie&#10;&#10;Description automatically generated">
            <a:extLst>
              <a:ext uri="{FF2B5EF4-FFF2-40B4-BE49-F238E27FC236}">
                <a16:creationId xmlns:a16="http://schemas.microsoft.com/office/drawing/2014/main" id="{C41927BB-F981-0F9B-5A77-F054CEF2942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0212" t="20984" r="10425" b="17649"/>
          <a:stretch/>
        </p:blipFill>
        <p:spPr>
          <a:xfrm>
            <a:off x="35865439" y="26253021"/>
            <a:ext cx="1431791" cy="1476208"/>
          </a:xfrm>
          <a:prstGeom prst="rect">
            <a:avLst/>
          </a:prstGeom>
          <a:ln w="76200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079" name="Table 2079">
                <a:extLst>
                  <a:ext uri="{FF2B5EF4-FFF2-40B4-BE49-F238E27FC236}">
                    <a16:creationId xmlns:a16="http://schemas.microsoft.com/office/drawing/2014/main" id="{24E956A0-5329-AE5A-F2B5-7BC0795D59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6265951"/>
                  </p:ext>
                </p:extLst>
              </p:nvPr>
            </p:nvGraphicFramePr>
            <p:xfrm>
              <a:off x="17929197" y="8735077"/>
              <a:ext cx="6481430" cy="4358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4340">
                      <a:extLst>
                        <a:ext uri="{9D8B030D-6E8A-4147-A177-3AD203B41FA5}">
                          <a16:colId xmlns:a16="http://schemas.microsoft.com/office/drawing/2014/main" val="3650433366"/>
                        </a:ext>
                      </a:extLst>
                    </a:gridCol>
                    <a:gridCol w="2297580">
                      <a:extLst>
                        <a:ext uri="{9D8B030D-6E8A-4147-A177-3AD203B41FA5}">
                          <a16:colId xmlns:a16="http://schemas.microsoft.com/office/drawing/2014/main" val="2082242916"/>
                        </a:ext>
                      </a:extLst>
                    </a:gridCol>
                    <a:gridCol w="1669510">
                      <a:extLst>
                        <a:ext uri="{9D8B030D-6E8A-4147-A177-3AD203B41FA5}">
                          <a16:colId xmlns:a16="http://schemas.microsoft.com/office/drawing/2014/main" val="3134282822"/>
                        </a:ext>
                      </a:extLst>
                    </a:gridCol>
                  </a:tblGrid>
                  <a:tr h="53283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Interval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0944112"/>
                      </a:ext>
                    </a:extLst>
                  </a:tr>
                  <a:tr h="53283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Mass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0.1-1.5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𝑆𝑢𝑛</m:t>
                                  </m:r>
                                </m:sub>
                              </m:sSub>
                            </m:oMath>
                          </a14:m>
                          <a:endParaRPr lang="en-US" sz="3200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0.1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𝑆𝑢𝑛</m:t>
                                  </m:r>
                                </m:sub>
                              </m:sSub>
                            </m:oMath>
                          </a14:m>
                          <a:endParaRPr lang="en-US" sz="3200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1513111"/>
                      </a:ext>
                    </a:extLst>
                  </a:tr>
                  <a:tr h="94270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Outer System Radius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100-1000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endParaRPr lang="en-US" sz="3200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100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endParaRPr lang="en-US" sz="3200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6159715"/>
                      </a:ext>
                    </a:extLst>
                  </a:tr>
                  <a:tr h="53283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Inner Disk Radius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0-400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endParaRPr lang="en-US" sz="3200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100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endParaRPr lang="en-US" sz="3200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2127643"/>
                      </a:ext>
                    </a:extLst>
                  </a:tr>
                  <a:tr h="532830">
                    <a:tc>
                      <a:txBody>
                        <a:bodyPr/>
                        <a:lstStyle/>
                        <a:p>
                          <a:pPr marL="0" marR="0" lvl="0" indent="0" algn="l" defTabSz="38404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Centrifugal Barrier Radius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0-1000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endParaRPr lang="en-US" sz="3200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50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endParaRPr lang="en-US" sz="3200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963738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079" name="Table 2079">
                <a:extLst>
                  <a:ext uri="{FF2B5EF4-FFF2-40B4-BE49-F238E27FC236}">
                    <a16:creationId xmlns:a16="http://schemas.microsoft.com/office/drawing/2014/main" id="{24E956A0-5329-AE5A-F2B5-7BC0795D59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6265951"/>
                  </p:ext>
                </p:extLst>
              </p:nvPr>
            </p:nvGraphicFramePr>
            <p:xfrm>
              <a:off x="17929197" y="8735077"/>
              <a:ext cx="6481430" cy="4358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4340">
                      <a:extLst>
                        <a:ext uri="{9D8B030D-6E8A-4147-A177-3AD203B41FA5}">
                          <a16:colId xmlns:a16="http://schemas.microsoft.com/office/drawing/2014/main" val="3650433366"/>
                        </a:ext>
                      </a:extLst>
                    </a:gridCol>
                    <a:gridCol w="2297580">
                      <a:extLst>
                        <a:ext uri="{9D8B030D-6E8A-4147-A177-3AD203B41FA5}">
                          <a16:colId xmlns:a16="http://schemas.microsoft.com/office/drawing/2014/main" val="2082242916"/>
                        </a:ext>
                      </a:extLst>
                    </a:gridCol>
                    <a:gridCol w="1669510">
                      <a:extLst>
                        <a:ext uri="{9D8B030D-6E8A-4147-A177-3AD203B41FA5}">
                          <a16:colId xmlns:a16="http://schemas.microsoft.com/office/drawing/2014/main" val="3134282822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Interval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094411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Mass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9814" t="-112632" r="-73740" b="-58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88686" t="-112632" r="-1460" b="-58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1513111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Outer System Radius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9814" t="-114773" r="-73740" b="-217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88686" t="-114773" r="-1460" b="-217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6159715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Inner Disk Radius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9814" t="-216000" r="-73740" b="-118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88686" t="-216000" r="-1460" b="-118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2127643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marL="0" marR="0" lvl="0" indent="0" algn="l" defTabSz="384048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Centrifugal Barrier Radius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09814" t="-316000" r="-73740" b="-18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288686" t="-316000" r="-1460" b="-18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963738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084" name="Picture 208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69E5296F-3674-3AED-9AB8-ACFB1FBDEE22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9738" t="38144" r="46303" b="34273"/>
          <a:stretch/>
        </p:blipFill>
        <p:spPr>
          <a:xfrm>
            <a:off x="24314094" y="3439449"/>
            <a:ext cx="10467829" cy="1642057"/>
          </a:xfrm>
          <a:prstGeom prst="rect">
            <a:avLst/>
          </a:prstGeom>
        </p:spPr>
      </p:pic>
      <p:sp>
        <p:nvSpPr>
          <p:cNvPr id="2085" name="TextBox 2084">
            <a:extLst>
              <a:ext uri="{FF2B5EF4-FFF2-40B4-BE49-F238E27FC236}">
                <a16:creationId xmlns:a16="http://schemas.microsoft.com/office/drawing/2014/main" id="{2FE6DF77-A135-AFF0-EF1A-D0371D66A862}"/>
              </a:ext>
            </a:extLst>
          </p:cNvPr>
          <p:cNvSpPr txBox="1"/>
          <p:nvPr/>
        </p:nvSpPr>
        <p:spPr>
          <a:xfrm>
            <a:off x="18540919" y="8174097"/>
            <a:ext cx="5343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Table 1: Parameters explored</a:t>
            </a:r>
          </a:p>
        </p:txBody>
      </p:sp>
      <p:sp>
        <p:nvSpPr>
          <p:cNvPr id="2090" name="Rectangle 2089">
            <a:extLst>
              <a:ext uri="{FF2B5EF4-FFF2-40B4-BE49-F238E27FC236}">
                <a16:creationId xmlns:a16="http://schemas.microsoft.com/office/drawing/2014/main" id="{E3F4AFB0-5764-2545-A894-3C41E03AC310}"/>
              </a:ext>
            </a:extLst>
          </p:cNvPr>
          <p:cNvSpPr/>
          <p:nvPr/>
        </p:nvSpPr>
        <p:spPr>
          <a:xfrm>
            <a:off x="8765743" y="13931308"/>
            <a:ext cx="306281" cy="287947"/>
          </a:xfrm>
          <a:prstGeom prst="rect">
            <a:avLst/>
          </a:prstGeom>
          <a:solidFill>
            <a:srgbClr val="246F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  <a:endParaRPr lang="en-US" dirty="0"/>
          </a:p>
        </p:txBody>
      </p:sp>
      <p:sp>
        <p:nvSpPr>
          <p:cNvPr id="2095" name="Rectangle 2094">
            <a:extLst>
              <a:ext uri="{FF2B5EF4-FFF2-40B4-BE49-F238E27FC236}">
                <a16:creationId xmlns:a16="http://schemas.microsoft.com/office/drawing/2014/main" id="{9B0390B4-36E3-3364-F944-D92179D894BE}"/>
              </a:ext>
            </a:extLst>
          </p:cNvPr>
          <p:cNvSpPr/>
          <p:nvPr/>
        </p:nvSpPr>
        <p:spPr>
          <a:xfrm>
            <a:off x="8429638" y="26288558"/>
            <a:ext cx="306281" cy="287947"/>
          </a:xfrm>
          <a:prstGeom prst="rect">
            <a:avLst/>
          </a:prstGeom>
          <a:solidFill>
            <a:srgbClr val="246F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  <a:endParaRPr lang="en-US" dirty="0"/>
          </a:p>
        </p:txBody>
      </p:sp>
      <p:sp>
        <p:nvSpPr>
          <p:cNvPr id="2096" name="Rectangle 2095">
            <a:extLst>
              <a:ext uri="{FF2B5EF4-FFF2-40B4-BE49-F238E27FC236}">
                <a16:creationId xmlns:a16="http://schemas.microsoft.com/office/drawing/2014/main" id="{41DE891A-81ED-F75E-3964-81D68638D04C}"/>
              </a:ext>
            </a:extLst>
          </p:cNvPr>
          <p:cNvSpPr/>
          <p:nvPr/>
        </p:nvSpPr>
        <p:spPr>
          <a:xfrm>
            <a:off x="16527160" y="7181330"/>
            <a:ext cx="306281" cy="287947"/>
          </a:xfrm>
          <a:prstGeom prst="rect">
            <a:avLst/>
          </a:prstGeom>
          <a:solidFill>
            <a:srgbClr val="246F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  <a:endParaRPr lang="en-US" dirty="0"/>
          </a:p>
        </p:txBody>
      </p:sp>
      <p:sp>
        <p:nvSpPr>
          <p:cNvPr id="2097" name="Rectangle 2096">
            <a:extLst>
              <a:ext uri="{FF2B5EF4-FFF2-40B4-BE49-F238E27FC236}">
                <a16:creationId xmlns:a16="http://schemas.microsoft.com/office/drawing/2014/main" id="{78679BBA-3D16-6F7E-F71F-09B823082D56}"/>
              </a:ext>
            </a:extLst>
          </p:cNvPr>
          <p:cNvSpPr/>
          <p:nvPr/>
        </p:nvSpPr>
        <p:spPr>
          <a:xfrm>
            <a:off x="21445917" y="14632028"/>
            <a:ext cx="306281" cy="287947"/>
          </a:xfrm>
          <a:prstGeom prst="rect">
            <a:avLst/>
          </a:prstGeom>
          <a:solidFill>
            <a:srgbClr val="246F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  <a:endParaRPr lang="en-US" dirty="0"/>
          </a:p>
        </p:txBody>
      </p:sp>
      <p:sp>
        <p:nvSpPr>
          <p:cNvPr id="2098" name="Rectangle 2097">
            <a:extLst>
              <a:ext uri="{FF2B5EF4-FFF2-40B4-BE49-F238E27FC236}">
                <a16:creationId xmlns:a16="http://schemas.microsoft.com/office/drawing/2014/main" id="{12C55C12-7E4C-E705-1BA2-7DDA0CFDB52A}"/>
              </a:ext>
            </a:extLst>
          </p:cNvPr>
          <p:cNvSpPr/>
          <p:nvPr/>
        </p:nvSpPr>
        <p:spPr>
          <a:xfrm>
            <a:off x="29084003" y="15451654"/>
            <a:ext cx="539163" cy="470243"/>
          </a:xfrm>
          <a:prstGeom prst="rect">
            <a:avLst/>
          </a:prstGeom>
          <a:solidFill>
            <a:srgbClr val="246F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5a</a:t>
            </a:r>
            <a:endParaRPr lang="en-US" dirty="0"/>
          </a:p>
        </p:txBody>
      </p:sp>
      <p:sp>
        <p:nvSpPr>
          <p:cNvPr id="2099" name="Rectangle 2098">
            <a:extLst>
              <a:ext uri="{FF2B5EF4-FFF2-40B4-BE49-F238E27FC236}">
                <a16:creationId xmlns:a16="http://schemas.microsoft.com/office/drawing/2014/main" id="{E53E36F1-4B09-4BB9-A0F9-8881784C0FAA}"/>
              </a:ext>
            </a:extLst>
          </p:cNvPr>
          <p:cNvSpPr/>
          <p:nvPr/>
        </p:nvSpPr>
        <p:spPr>
          <a:xfrm>
            <a:off x="36242542" y="9119639"/>
            <a:ext cx="539163" cy="470243"/>
          </a:xfrm>
          <a:prstGeom prst="rect">
            <a:avLst/>
          </a:prstGeom>
          <a:solidFill>
            <a:srgbClr val="246F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5b</a:t>
            </a:r>
            <a:endParaRPr lang="en-US" dirty="0"/>
          </a:p>
        </p:txBody>
      </p:sp>
      <p:sp>
        <p:nvSpPr>
          <p:cNvPr id="2100" name="Rectangle 2099">
            <a:extLst>
              <a:ext uri="{FF2B5EF4-FFF2-40B4-BE49-F238E27FC236}">
                <a16:creationId xmlns:a16="http://schemas.microsoft.com/office/drawing/2014/main" id="{B3726567-9DA6-83C6-D071-74CFDFDD6964}"/>
              </a:ext>
            </a:extLst>
          </p:cNvPr>
          <p:cNvSpPr/>
          <p:nvPr/>
        </p:nvSpPr>
        <p:spPr>
          <a:xfrm>
            <a:off x="36242541" y="15421500"/>
            <a:ext cx="539163" cy="470243"/>
          </a:xfrm>
          <a:prstGeom prst="rect">
            <a:avLst/>
          </a:prstGeom>
          <a:solidFill>
            <a:srgbClr val="246F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589635"/>
      </p:ext>
    </p:extLst>
  </p:cSld>
  <p:clrMapOvr>
    <a:masterClrMapping/>
  </p:clrMapOvr>
</p:sld>
</file>

<file path=ppt/theme/theme1.xml><?xml version="1.0" encoding="utf-8"?>
<a:theme xmlns:a="http://schemas.openxmlformats.org/drawingml/2006/main" name="FOUR COLUMN -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11431</TotalTime>
  <Words>685</Words>
  <Application>Microsoft Office PowerPoint</Application>
  <PresentationFormat>Custom</PresentationFormat>
  <Paragraphs>73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FOUR COLUMN - 1</vt:lpstr>
      <vt:lpstr>Custom Design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Luecke, Jenna C</dc:creator>
  <cp:lastModifiedBy>Andrew Milne</cp:lastModifiedBy>
  <cp:revision>96</cp:revision>
  <cp:lastPrinted>2023-07-28T22:09:25Z</cp:lastPrinted>
  <dcterms:created xsi:type="dcterms:W3CDTF">2018-05-04T16:01:53Z</dcterms:created>
  <dcterms:modified xsi:type="dcterms:W3CDTF">2023-07-31T05:29:50Z</dcterms:modified>
</cp:coreProperties>
</file>